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797675" cy="98567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F982EFB3-694B-4C31-83C3-DAEB5B6433E5}">
  <a:tblStyle styleId="{F982EFB3-694B-4C31-83C3-DAEB5B6433E5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15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/>
            </a:lvl1pPr>
          </a:lstStyle>
          <a:p>
            <a:endParaRPr lang="fr-FR"/>
          </a:p>
        </p:txBody>
      </p:sp>
      <p:sp>
        <p:nvSpPr>
          <p:cNvPr id="13315" name="Google Shape;4;n"/>
          <p:cNvSpPr txBox="1">
            <a:spLocks noGrp="1"/>
          </p:cNvSpPr>
          <p:nvPr/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SzPts val="1400"/>
              <a:buFont typeface="Arial" charset="0"/>
              <a:buNone/>
            </a:pPr>
            <a:endParaRPr lang="fr-FR" sz="1200"/>
          </a:p>
        </p:txBody>
      </p:sp>
      <p:sp>
        <p:nvSpPr>
          <p:cNvPr id="13316" name="Google Shape;5;n"/>
          <p:cNvSpPr>
            <a:spLocks noGrp="1" noRot="1"/>
          </p:cNvSpPr>
          <p:nvPr>
            <p:ph type="sldImg" idx="3"/>
          </p:nvPr>
        </p:nvSpPr>
        <p:spPr bwMode="auto">
          <a:xfrm>
            <a:off x="935038" y="739775"/>
            <a:ext cx="4927600" cy="3695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17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9450" y="4681538"/>
            <a:ext cx="543877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>
              <a:sym typeface="Arial" charset="0"/>
            </a:endParaRPr>
          </a:p>
        </p:txBody>
      </p:sp>
      <p:sp>
        <p:nvSpPr>
          <p:cNvPr id="13318" name="Google Shape;7;n"/>
          <p:cNvSpPr txBox="1">
            <a:spLocks noGrp="1"/>
          </p:cNvSpPr>
          <p:nvPr/>
        </p:nvSpPr>
        <p:spPr bwMode="auto">
          <a:xfrm>
            <a:off x="0" y="9361488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fr-FR" sz="1200"/>
          </a:p>
        </p:txBody>
      </p:sp>
      <p:sp>
        <p:nvSpPr>
          <p:cNvPr id="13319" name="Google Shape;8;n"/>
          <p:cNvSpPr txBox="1">
            <a:spLocks noGrp="1"/>
          </p:cNvSpPr>
          <p:nvPr/>
        </p:nvSpPr>
        <p:spPr bwMode="auto">
          <a:xfrm>
            <a:off x="3849688" y="9361488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SzPts val="1200"/>
              <a:buFont typeface="Arial" charset="0"/>
              <a:buNone/>
            </a:pPr>
            <a:fld id="{66609891-59B7-40B6-B5B2-B59B69749A90}" type="slidenum">
              <a:rPr lang="fr-FR" sz="1200"/>
              <a:pPr algn="r">
                <a:buClr>
                  <a:srgbClr val="000000"/>
                </a:buClr>
                <a:buSzPts val="1200"/>
                <a:buFont typeface="Arial" charset="0"/>
                <a:buNone/>
              </a:pPr>
              <a:t>‹N°›</a:t>
            </a:fld>
            <a:endParaRPr lang="fr-FR"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98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15362" name="Google Shape;99;p1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09;p3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37890" name="Google Shape;210;p34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18;p35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39938" name="Google Shape;219;p35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226;p36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41986" name="Google Shape;227;p36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244;p38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46082" name="Google Shape;245;p38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252;p39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48130" name="Google Shape;253;p39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Google Shape;262;p40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50178" name="Google Shape;263;p40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Google Shape;271;p4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52226" name="Google Shape;272;p41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Google Shape;279;p1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54274" name="Google Shape;280;p11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127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21506" name="Google Shape;128;p4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38;p5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23554" name="Google Shape;139;p5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7;p6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25602" name="Google Shape;148;p6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56;p7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27650" name="Google Shape;157;p7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66;p8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29698" name="Google Shape;167;p8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176;p9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31746" name="Google Shape;177;p9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88;p10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33794" name="Google Shape;189;p10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195;p33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fr-FR" sz="1200" smtClean="0">
              <a:latin typeface="Arial" charset="0"/>
              <a:cs typeface="Arial" charset="0"/>
            </a:endParaRPr>
          </a:p>
        </p:txBody>
      </p:sp>
      <p:sp>
        <p:nvSpPr>
          <p:cNvPr id="35842" name="Google Shape;196;p33:notes"/>
          <p:cNvSpPr>
            <a:spLocks noGrp="1" noRo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contenu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oogle Shape;22;p22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19;p22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7" name="Google Shape;20;p22"/>
          <p:cNvSpPr txBox="1">
            <a:spLocks noGrp="1"/>
          </p:cNvSpPr>
          <p:nvPr>
            <p:ph type="ftr" idx="11"/>
          </p:nvPr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8" name="Google Shape;21;p22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E8827B44-72BC-415B-BB97-7E672722B30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texte vertical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oogle Shape;89;p3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 rot="5400000">
            <a:off x="3023931" y="1220159"/>
            <a:ext cx="3101983" cy="593775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86;p31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7" name="Google Shape;87;p31"/>
          <p:cNvSpPr txBox="1">
            <a:spLocks noGrp="1"/>
          </p:cNvSpPr>
          <p:nvPr>
            <p:ph type="ftr" idx="11"/>
          </p:nvPr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8" name="Google Shape;88;p31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43994479-66D0-4707-A51B-6B603C3FA90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vertical et texte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oogle Shape;96;p32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Google Shape;91;p32"/>
          <p:cNvSpPr txBox="1">
            <a:spLocks noGrp="1"/>
          </p:cNvSpPr>
          <p:nvPr>
            <p:ph type="title"/>
          </p:nvPr>
        </p:nvSpPr>
        <p:spPr>
          <a:xfrm rot="5400000">
            <a:off x="4525077" y="2902017"/>
            <a:ext cx="4983480" cy="1053966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body" idx="1"/>
          </p:nvPr>
        </p:nvSpPr>
        <p:spPr>
          <a:xfrm rot="5400000">
            <a:off x="1472393" y="1070913"/>
            <a:ext cx="4983480" cy="471617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93;p32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7" name="Google Shape;94;p32"/>
          <p:cNvSpPr txBox="1">
            <a:spLocks noGrp="1"/>
          </p:cNvSpPr>
          <p:nvPr>
            <p:ph type="ftr" idx="11"/>
          </p:nvPr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8" name="Google Shape;95;p32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ACC565D6-2DFA-4AD7-89BC-9EBA1BB703A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bg>
      <p:bgPr>
        <a:solidFill>
          <a:schemeClr val="accen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oogle Shape;29;p23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Google Shape;24;p23"/>
          <p:cNvSpPr txBox="1"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274300" rIns="274300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Gill Sans"/>
              <a:buNone/>
              <a:defRPr sz="35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" name="Google Shape;26;p23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7" name="Google Shape;27;p23"/>
          <p:cNvSpPr txBox="1">
            <a:spLocks noGrp="1"/>
          </p:cNvSpPr>
          <p:nvPr>
            <p:ph type="ftr" idx="11"/>
          </p:nvPr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8" name="Google Shape;28;p23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79BE507A-5F9E-4F53-9069-110883B7B80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de section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oogle Shape;36;p24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Google Shape;31;p24"/>
          <p:cNvSpPr txBox="1"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274300" rIns="274300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Gill Sans"/>
              <a:buNone/>
              <a:defRPr sz="35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  <a:prstGeom prst="rect">
            <a:avLst/>
          </a:prstGeom>
          <a:noFill/>
          <a:ln>
            <a:noFill/>
          </a:ln>
        </p:spPr>
        <p:txBody>
          <a:bodyPr spcFirstLastPara="1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Google Shape;33;p24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7" name="Google Shape;34;p24"/>
          <p:cNvSpPr txBox="1">
            <a:spLocks noGrp="1"/>
          </p:cNvSpPr>
          <p:nvPr>
            <p:ph type="ftr" idx="11"/>
          </p:nvPr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8" name="Google Shape;35;p24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B05F996D-6C01-40AA-AE5C-9D301100696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ux contenu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oogle Shape;44;p25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1102239" y="2638044"/>
            <a:ext cx="3288023" cy="310198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4753737" y="2638044"/>
            <a:ext cx="3290516" cy="310198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41;p25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8" name="Google Shape;42;p25"/>
          <p:cNvSpPr txBox="1">
            <a:spLocks noGrp="1"/>
          </p:cNvSpPr>
          <p:nvPr>
            <p:ph type="ftr" idx="11"/>
          </p:nvPr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9" name="Google Shape;43;p25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5F997260-B563-47D7-A401-680DEDCC09A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  <a:prstGeom prst="rect">
            <a:avLst/>
          </a:prstGeom>
          <a:noFill/>
          <a:ln>
            <a:noFill/>
          </a:ln>
        </p:spPr>
        <p:txBody>
          <a:bodyPr spcFirstLastPara="1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C55A1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1102239" y="3143250"/>
            <a:ext cx="3288024" cy="259677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4753737" y="3143250"/>
            <a:ext cx="3290516" cy="259677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4753737" y="2313434"/>
            <a:ext cx="3290516" cy="704087"/>
          </a:xfrm>
          <a:prstGeom prst="rect">
            <a:avLst/>
          </a:prstGeom>
          <a:noFill/>
          <a:ln>
            <a:noFill/>
          </a:ln>
        </p:spPr>
        <p:txBody>
          <a:bodyPr spcFirstLastPara="1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C55A1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seul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oogle Shape;59;p27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Google Shape;56;p27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6" name="Google Shape;57;p27"/>
          <p:cNvSpPr txBox="1">
            <a:spLocks noGrp="1"/>
          </p:cNvSpPr>
          <p:nvPr>
            <p:ph type="ftr" idx="11"/>
          </p:nvPr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7" name="Google Shape;58;p27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018A3B89-1F9E-47AB-8A67-98F51680336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oogle Shape;64;p28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Google Shape;61;p28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5" name="Google Shape;62;p28"/>
          <p:cNvSpPr txBox="1">
            <a:spLocks noGrp="1"/>
          </p:cNvSpPr>
          <p:nvPr>
            <p:ph type="ftr" idx="11"/>
          </p:nvPr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6" name="Google Shape;63;p28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77AC4AA6-1FE5-4D0A-AE75-D5842E6F73A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 avec légende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Google Shape;66;p29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fr-FR"/>
          </a:p>
        </p:txBody>
      </p:sp>
      <p:pic>
        <p:nvPicPr>
          <p:cNvPr id="7" name="Google Shape;73;p29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Google Shape;67;p29"/>
          <p:cNvSpPr txBox="1"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  <a:defRPr sz="21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5052060" y="804672"/>
            <a:ext cx="3611880" cy="524865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body" idx="2"/>
          </p:nvPr>
        </p:nvSpPr>
        <p:spPr>
          <a:xfrm>
            <a:off x="862965" y="3549918"/>
            <a:ext cx="2846070" cy="2194036"/>
          </a:xfrm>
          <a:prstGeom prst="rect">
            <a:avLst/>
          </a:prstGeom>
          <a:noFill/>
          <a:ln>
            <a:noFill/>
          </a:ln>
        </p:spPr>
        <p:txBody>
          <a:bodyPr spcFirstLastPara="1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" name="Google Shape;70;p29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9" name="Google Shape;71;p29"/>
          <p:cNvSpPr txBox="1">
            <a:spLocks noGrp="1"/>
          </p:cNvSpPr>
          <p:nvPr>
            <p:ph type="ftr" idx="11"/>
          </p:nvPr>
        </p:nvSpPr>
        <p:spPr bwMode="auto">
          <a:xfrm>
            <a:off x="641350" y="6235700"/>
            <a:ext cx="3805238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10" name="Google Shape;72;p29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1C4624FF-B3FC-4F1B-A4A8-980B98735AC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avec légende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;p21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Google Shape;75;p30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fr-FR"/>
          </a:p>
        </p:txBody>
      </p:sp>
      <p:pic>
        <p:nvPicPr>
          <p:cNvPr id="7" name="Google Shape;82;p30" descr="logo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  <a:defRPr sz="21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>
            <a:spLocks noGrp="1"/>
          </p:cNvSpPr>
          <p:nvPr>
            <p:ph type="pic" idx="2"/>
          </p:nvPr>
        </p:nvSpPr>
        <p:spPr>
          <a:xfrm>
            <a:off x="4572000" y="-42172"/>
            <a:ext cx="4576573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8" name="Google Shape;78;p30"/>
          <p:cNvSpPr txBox="1">
            <a:spLocks noGrp="1"/>
          </p:cNvSpPr>
          <p:nvPr>
            <p:ph type="body" idx="1"/>
          </p:nvPr>
        </p:nvSpPr>
        <p:spPr>
          <a:xfrm>
            <a:off x="862965" y="3549919"/>
            <a:ext cx="2846070" cy="2194037"/>
          </a:xfrm>
          <a:prstGeom prst="rect">
            <a:avLst/>
          </a:prstGeom>
          <a:noFill/>
          <a:ln>
            <a:noFill/>
          </a:ln>
        </p:spPr>
        <p:txBody>
          <a:bodyPr spcFirstLastPara="1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" name="Google Shape;79;p30"/>
          <p:cNvSpPr txBox="1">
            <a:spLocks noGrp="1"/>
          </p:cNvSpPr>
          <p:nvPr>
            <p:ph type="dt" idx="10"/>
          </p:nvPr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0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9" name="Google Shape;80;p30"/>
          <p:cNvSpPr txBox="1">
            <a:spLocks noGrp="1"/>
          </p:cNvSpPr>
          <p:nvPr>
            <p:ph type="ftr" idx="11"/>
          </p:nvPr>
        </p:nvSpPr>
        <p:spPr bwMode="auto">
          <a:xfrm>
            <a:off x="639763" y="6235700"/>
            <a:ext cx="38036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0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endParaRPr lang="fr-FR"/>
          </a:p>
        </p:txBody>
      </p:sp>
      <p:sp>
        <p:nvSpPr>
          <p:cNvPr id="10" name="Google Shape;81;p30"/>
          <p:cNvSpPr>
            <a:spLocks noGrp="1"/>
          </p:cNvSpPr>
          <p:nvPr>
            <p:ph type="sldNum" idx="12"/>
          </p:nvPr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round/>
            <a:headEnd/>
            <a:tailEnd/>
          </a:ln>
        </p:spPr>
        <p:txBody>
          <a:bodyPr vert="horz" wrap="square" lIns="18275" tIns="45700" rIns="1827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100"/>
              <a:buFont typeface="Arial" charset="0"/>
              <a:buNone/>
              <a:defRPr sz="1100">
                <a:solidFill>
                  <a:srgbClr val="FFFFFF"/>
                </a:solidFill>
                <a:latin typeface="Gill Sans"/>
                <a:sym typeface="Gill Sans"/>
              </a:defRPr>
            </a:lvl1pPr>
          </a:lstStyle>
          <a:p>
            <a:fld id="{174EB4E2-A7BC-49D3-AD25-977F4AD5E33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21"/>
          <p:cNvSpPr txBox="1">
            <a:spLocks noGrp="1"/>
          </p:cNvSpPr>
          <p:nvPr>
            <p:ph type="title"/>
          </p:nvPr>
        </p:nvSpPr>
        <p:spPr bwMode="auto">
          <a:xfrm>
            <a:off x="1606550" y="965200"/>
            <a:ext cx="5937250" cy="11874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182875" tIns="182875" rIns="182875" bIns="18287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smtClean="0">
              <a:sym typeface="Arial" charset="0"/>
            </a:endParaRPr>
          </a:p>
        </p:txBody>
      </p:sp>
      <p:sp>
        <p:nvSpPr>
          <p:cNvPr id="1027" name="Google Shape;11;p21"/>
          <p:cNvSpPr txBox="1">
            <a:spLocks noGrp="1"/>
          </p:cNvSpPr>
          <p:nvPr>
            <p:ph type="body" idx="1"/>
          </p:nvPr>
        </p:nvSpPr>
        <p:spPr bwMode="auto">
          <a:xfrm>
            <a:off x="1606550" y="2638425"/>
            <a:ext cx="593725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>
              <a:sym typeface="Arial" charset="0"/>
            </a:endParaRPr>
          </a:p>
        </p:txBody>
      </p:sp>
      <p:sp>
        <p:nvSpPr>
          <p:cNvPr id="1028" name="Google Shape;12;p21"/>
          <p:cNvSpPr txBox="1">
            <a:spLocks noGrp="1"/>
          </p:cNvSpPr>
          <p:nvPr/>
        </p:nvSpPr>
        <p:spPr bwMode="auto">
          <a:xfrm>
            <a:off x="5978525" y="6238875"/>
            <a:ext cx="20653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r">
              <a:buClr>
                <a:srgbClr val="000000"/>
              </a:buClr>
              <a:buSzPts val="1400"/>
              <a:buFont typeface="Arial" charset="0"/>
              <a:buNone/>
            </a:pPr>
            <a:endParaRPr lang="fr-FR" sz="1000">
              <a:latin typeface="Gill Sans"/>
              <a:sym typeface="Gill Sans"/>
            </a:endParaRPr>
          </a:p>
        </p:txBody>
      </p:sp>
      <p:sp>
        <p:nvSpPr>
          <p:cNvPr id="1029" name="Google Shape;13;p21"/>
          <p:cNvSpPr txBox="1">
            <a:spLocks noGrp="1"/>
          </p:cNvSpPr>
          <p:nvPr/>
        </p:nvSpPr>
        <p:spPr bwMode="auto">
          <a:xfrm>
            <a:off x="1101725" y="6235700"/>
            <a:ext cx="4557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fr-FR" sz="1000">
              <a:latin typeface="Gill Sans"/>
              <a:sym typeface="Gill Sans"/>
            </a:endParaRPr>
          </a:p>
        </p:txBody>
      </p:sp>
      <p:sp>
        <p:nvSpPr>
          <p:cNvPr id="1030" name="Google Shape;14;p21"/>
          <p:cNvSpPr>
            <a:spLocks noGrp="1"/>
          </p:cNvSpPr>
          <p:nvPr/>
        </p:nvSpPr>
        <p:spPr bwMode="auto"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411"/>
            </a:srgbClr>
          </a:solidFill>
          <a:ln w="9525">
            <a:noFill/>
            <a:round/>
            <a:headEnd/>
            <a:tailEnd/>
          </a:ln>
        </p:spPr>
        <p:txBody>
          <a:bodyPr lIns="18275" tIns="45700" rIns="18275" bIns="45700" anchor="ctr"/>
          <a:lstStyle/>
          <a:p>
            <a:pPr algn="ctr">
              <a:buClr>
                <a:srgbClr val="000000"/>
              </a:buClr>
              <a:buSzPts val="1100"/>
              <a:buFont typeface="Arial" charset="0"/>
              <a:buNone/>
            </a:pPr>
            <a:fld id="{9638B96A-F197-4491-B197-C7112C3899E2}" type="slidenum">
              <a:rPr lang="fr-FR" sz="1100">
                <a:solidFill>
                  <a:srgbClr val="FFFFFF"/>
                </a:solidFill>
                <a:latin typeface="Gill Sans"/>
                <a:sym typeface="Gill Sans"/>
              </a:rPr>
              <a:pPr algn="ctr">
                <a:buClr>
                  <a:srgbClr val="000000"/>
                </a:buClr>
                <a:buSzPts val="1100"/>
                <a:buFont typeface="Arial" charset="0"/>
                <a:buNone/>
              </a:pPr>
              <a:t>‹N°›</a:t>
            </a:fld>
            <a:endParaRPr lang="fr-FR" sz="1100">
              <a:solidFill>
                <a:srgbClr val="FFFFFF"/>
              </a:solidFill>
              <a:latin typeface="Gill Sans"/>
              <a:sym typeface="Gill Sans"/>
            </a:endParaRPr>
          </a:p>
        </p:txBody>
      </p:sp>
      <p:pic>
        <p:nvPicPr>
          <p:cNvPr id="15" name="Google Shape;15;p21" descr="logo3"/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809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59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101;p1"/>
          <p:cNvSpPr>
            <a:spLocks noChangeArrowheads="1"/>
          </p:cNvSpPr>
          <p:nvPr/>
        </p:nvSpPr>
        <p:spPr bwMode="auto">
          <a:xfrm>
            <a:off x="0" y="0"/>
            <a:ext cx="9144000" cy="4918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SzPts val="1800"/>
              <a:buFont typeface="Arial" charset="0"/>
              <a:buNone/>
            </a:pPr>
            <a:endParaRPr lang="fr-FR" sz="1800">
              <a:solidFill>
                <a:srgbClr val="FFFFFF"/>
              </a:solidFill>
              <a:latin typeface="Gill Sans"/>
              <a:sym typeface="Gill Sans"/>
            </a:endParaRPr>
          </a:p>
        </p:txBody>
      </p:sp>
      <p:pic>
        <p:nvPicPr>
          <p:cNvPr id="14340" name="Google Shape;103;p1" descr="Une image contenant texte, bleu, Police, Bleu électriqu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3"/>
          <a:srcRect r="72685"/>
          <a:stretch>
            <a:fillRect/>
          </a:stretch>
        </p:blipFill>
        <p:spPr bwMode="auto">
          <a:xfrm>
            <a:off x="250825" y="261938"/>
            <a:ext cx="2573338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Google Shape;104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6850" y="82550"/>
            <a:ext cx="2557463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Google Shape;105;p1"/>
          <p:cNvSpPr txBox="1"/>
          <p:nvPr/>
        </p:nvSpPr>
        <p:spPr>
          <a:xfrm>
            <a:off x="1370013" y="2338388"/>
            <a:ext cx="6553200" cy="46196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fr-FR" sz="2400" kern="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des enfants - </a:t>
            </a:r>
            <a:r>
              <a:rPr lang="fr-FR" sz="2400" ker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des enseignants - </a:t>
            </a:r>
            <a:r>
              <a:rPr lang="fr-FR" sz="2400" ker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des parents</a:t>
            </a:r>
            <a:endParaRPr sz="2400" kern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43" name="Google Shape;106;p1" descr="apel logo ecole redim.jpg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0013" y="1230313"/>
            <a:ext cx="409098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Google Shape;107;p1" descr="Une image contenant Police, texte, Graphique, graphism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275" y="1903413"/>
            <a:ext cx="7789863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1565275" y="1185863"/>
            <a:ext cx="5508625" cy="444500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Portes ouvertes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36866" name="Google Shape;213;p34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Google Shape;214;p34" descr="Une image contenant habits, personne, intérieur, fill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963738"/>
            <a:ext cx="3255963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Google Shape;215;p34" descr="Une image contenant habits, intérieur, meubles, personn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6125" y="4248150"/>
            <a:ext cx="31369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Google Shape;216;p34" descr="Une image contenant habits, chaussures, intérieur, personn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2200" y="2619375"/>
            <a:ext cx="2103438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1565275" y="1185863"/>
            <a:ext cx="5508625" cy="444500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Spectacle les Chauves-Souris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38914" name="Google Shape;222;p35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Google Shape;223;p35" descr="Une image contenant habits, personne, intérieur, Groupe social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4775" y="2087563"/>
            <a:ext cx="5994400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Google Shape;224;p35" descr="Une image contenant texte, Police, Graphique, graphism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6550" y="1001713"/>
            <a:ext cx="990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1565275" y="1185863"/>
            <a:ext cx="5508625" cy="444500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Marché du 1</a:t>
            </a:r>
            <a:r>
              <a:rPr lang="fr-FR" sz="2600" baseline="30000">
                <a:solidFill>
                  <a:schemeClr val="lt1"/>
                </a:solidFill>
                <a:sym typeface="Arial"/>
              </a:rPr>
              <a:t>er</a:t>
            </a:r>
            <a:r>
              <a:rPr lang="fr-FR" sz="2600">
                <a:solidFill>
                  <a:schemeClr val="lt1"/>
                </a:solidFill>
                <a:sym typeface="Arial"/>
              </a:rPr>
              <a:t> mai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40962" name="Google Shape;230;p36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Google Shape;231;p36" descr="Une image contenant plante d’intérieur, pot de fleurs, plante, Art floral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9588" y="4559300"/>
            <a:ext cx="212090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Google Shape;232;p36" descr="Une image contenant habits, personne, scène, femm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7825" y="3046413"/>
            <a:ext cx="35925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Google Shape;233;p36" descr="Une image contenant personne, habits, meubles, Visage humain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9588" y="1843088"/>
            <a:ext cx="21209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Google Shape;234;p36" descr="Une image contenant intérieur, habits, personne, garçon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3513" y="1890713"/>
            <a:ext cx="240506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Google Shape;235;p36" descr="Une image contenant habits, personne, chaussures, homm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3513" y="4275138"/>
            <a:ext cx="240506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1565275" y="1185863"/>
            <a:ext cx="5508625" cy="444500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Forum des associations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45058" name="Google Shape;248;p38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Google Shape;249;p38" descr="Une image contenant habits, chaussures, personne, tabl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5" y="19748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Google Shape;250;p38" descr="Une image contenant plein air, nuage, ciel, arbr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1075" y="2874963"/>
            <a:ext cx="359886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>
            <a:spLocks noGrp="1"/>
          </p:cNvSpPr>
          <p:nvPr>
            <p:ph type="title"/>
          </p:nvPr>
        </p:nvSpPr>
        <p:spPr>
          <a:xfrm>
            <a:off x="1565275" y="1185863"/>
            <a:ext cx="5508625" cy="444500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Kermesse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47106" name="Google Shape;256;p39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Google Shape;257;p39" descr="Une image contenant habits, personne, fille, garçon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0400" y="1974850"/>
            <a:ext cx="29686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Google Shape;258;p39" descr="Une image contenant plein air, ciel, nuage, herb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7125" y="1974850"/>
            <a:ext cx="29686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Google Shape;259;p39" descr="Une image contenant plein air, habits, barbecue, personn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7125" y="4373563"/>
            <a:ext cx="296862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Google Shape;260;p39" descr="Une image contenant habits, personne, herbe, plein air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0400" y="4373563"/>
            <a:ext cx="296862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1565275" y="1185863"/>
            <a:ext cx="5508625" cy="444500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Dernier jour de l’école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49154" name="Google Shape;266;p40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Google Shape;267;p40" descr="Une image contenant plein air, habits, chaussures, personn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8550" y="3886200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Google Shape;268;p40" descr="Une image contenant plein air, ciel, nuage, arbr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7375" y="3014663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Google Shape;269;p40" descr="Une image contenant plein air, ciel, chaussures, habits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1974850"/>
            <a:ext cx="2714625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 txBox="1">
            <a:spLocks noGrp="1"/>
          </p:cNvSpPr>
          <p:nvPr>
            <p:ph type="title"/>
          </p:nvPr>
        </p:nvSpPr>
        <p:spPr>
          <a:xfrm>
            <a:off x="1565275" y="1185863"/>
            <a:ext cx="5508625" cy="444500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Aménagement de la cour des grands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51202" name="Google Shape;275;p41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Google Shape;276;p41" descr="Une image contenant terrain de jeux, plein air, arbre, ombr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25" y="1870075"/>
            <a:ext cx="5202238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Google Shape;277;p41" descr="Une image contenant ciel, arbre, plein air, terrain de jeux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0638" y="3825875"/>
            <a:ext cx="5202237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"/>
          <p:cNvSpPr txBox="1">
            <a:spLocks noGrp="1"/>
          </p:cNvSpPr>
          <p:nvPr>
            <p:ph type="body" idx="1"/>
          </p:nvPr>
        </p:nvSpPr>
        <p:spPr>
          <a:xfrm>
            <a:off x="395288" y="2279650"/>
            <a:ext cx="8353425" cy="4351338"/>
          </a:xfrm>
          <a:ln w="57150" cap="flat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Noto Sans Symbols"/>
              <a:buChar char="⮚"/>
            </a:pP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pour le bien-être des enfants à l’école </a:t>
            </a: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charset="0"/>
              <a:buNone/>
            </a:pP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    matinée bricolages, achats de matériels &amp; jeux …</a:t>
            </a:r>
          </a:p>
          <a:p>
            <a:pPr marL="285750" indent="-285750" eaLnBrk="1" hangingPunct="1">
              <a:spcAft>
                <a:spcPct val="0"/>
              </a:spcAft>
              <a:buClr>
                <a:srgbClr val="FFC000"/>
              </a:buClr>
              <a:buFont typeface="Noto Sans Symbols"/>
              <a:buNone/>
            </a:pPr>
            <a:endParaRPr lang="fr-FR" sz="1800" smtClean="0">
              <a:solidFill>
                <a:srgbClr val="262626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Noto Sans Symbols"/>
              <a:buChar char="⮚"/>
            </a:pP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pour organiser toutes les manifestations</a:t>
            </a:r>
            <a:endParaRPr lang="fr-FR" sz="1800" smtClean="0">
              <a:solidFill>
                <a:srgbClr val="262626"/>
              </a:solidFill>
              <a:latin typeface="Gill Sans"/>
              <a:cs typeface="Arial" charset="0"/>
              <a:sym typeface="Gill Sans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charset="0"/>
              <a:buNone/>
            </a:pP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     soirée années 80/90, marché du 1</a:t>
            </a:r>
            <a:r>
              <a:rPr lang="fr-FR" sz="1800" baseline="30000" smtClean="0">
                <a:solidFill>
                  <a:srgbClr val="262626"/>
                </a:solidFill>
                <a:latin typeface="Arial" charset="0"/>
                <a:cs typeface="Arial" charset="0"/>
              </a:rPr>
              <a:t>er</a:t>
            </a: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 mai, la Kermesse,…</a:t>
            </a:r>
          </a:p>
          <a:p>
            <a:pPr marL="285750" indent="-285750" eaLnBrk="1" hangingPunct="1">
              <a:spcAft>
                <a:spcPct val="0"/>
              </a:spcAft>
              <a:buClr>
                <a:srgbClr val="FFC000"/>
              </a:buClr>
              <a:buFont typeface="Noto Sans Symbols"/>
              <a:buNone/>
            </a:pPr>
            <a:endParaRPr lang="fr-FR" sz="1800" smtClean="0">
              <a:solidFill>
                <a:srgbClr val="262626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spcAft>
                <a:spcPct val="0"/>
              </a:spcAft>
              <a:buClr>
                <a:srgbClr val="FFC000"/>
              </a:buClr>
              <a:buFont typeface="Noto Sans Symbols"/>
              <a:buChar char="⮚"/>
            </a:pP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pour l’information des parents par le biais de la gazette, Facebook, Insta</a:t>
            </a:r>
          </a:p>
          <a:p>
            <a:pPr marL="285750" indent="-285750" eaLnBrk="1" hangingPunct="1">
              <a:spcAft>
                <a:spcPct val="0"/>
              </a:spcAft>
              <a:buClr>
                <a:schemeClr val="accent2"/>
              </a:buClr>
              <a:buFont typeface="Arial" charset="0"/>
              <a:buNone/>
            </a:pPr>
            <a:endParaRPr lang="fr-FR" sz="1800" smtClean="0">
              <a:solidFill>
                <a:srgbClr val="262626"/>
              </a:solidFill>
              <a:latin typeface="Arial" charset="0"/>
              <a:cs typeface="Arial" charset="0"/>
            </a:endParaRPr>
          </a:p>
          <a:p>
            <a:pPr marL="285750" indent="-285750" algn="ctr" eaLnBrk="1" hangingPunct="1">
              <a:spcAft>
                <a:spcPct val="0"/>
              </a:spcAft>
              <a:buClr>
                <a:schemeClr val="accent2"/>
              </a:buClr>
              <a:buFont typeface="Arial" charset="0"/>
              <a:buNone/>
            </a:pPr>
            <a:r>
              <a:rPr lang="fr-FR" sz="1800" i="1" smtClean="0">
                <a:solidFill>
                  <a:srgbClr val="262626"/>
                </a:solidFill>
                <a:latin typeface="Arial" charset="0"/>
                <a:cs typeface="Arial" charset="0"/>
              </a:rPr>
              <a:t>MERCI à tous les membres OGEC</a:t>
            </a:r>
            <a:endParaRPr lang="fr-FR" sz="1800" smtClean="0">
              <a:solidFill>
                <a:srgbClr val="262626"/>
              </a:solidFill>
              <a:latin typeface="Arial" charset="0"/>
              <a:cs typeface="Arial" charset="0"/>
            </a:endParaRPr>
          </a:p>
          <a:p>
            <a:pPr marL="285750" indent="-285750" algn="ctr" eaLnBrk="1" hangingPunct="1">
              <a:spcAft>
                <a:spcPct val="0"/>
              </a:spcAft>
              <a:buClr>
                <a:schemeClr val="accent2"/>
              </a:buClr>
              <a:buFont typeface="Arial" charset="0"/>
              <a:buNone/>
            </a:pPr>
            <a:r>
              <a:rPr lang="fr-FR" sz="1800" i="1" smtClean="0">
                <a:solidFill>
                  <a:srgbClr val="262626"/>
                </a:solidFill>
                <a:latin typeface="Arial" charset="0"/>
                <a:cs typeface="Arial" charset="0"/>
              </a:rPr>
              <a:t>pour leur aide et leur soutien !</a:t>
            </a:r>
            <a:endParaRPr lang="fr-FR" sz="1800" smtClean="0">
              <a:solidFill>
                <a:srgbClr val="262626"/>
              </a:solidFill>
              <a:latin typeface="Arial" charset="0"/>
              <a:cs typeface="Arial" charset="0"/>
            </a:endParaRPr>
          </a:p>
        </p:txBody>
      </p:sp>
      <p:pic>
        <p:nvPicPr>
          <p:cNvPr id="53250" name="Google Shape;283;p11" descr="Des Amis Qui Mettent Leurs Mains Ensemble En Signe D'unité Et De Travail  D'équipe Banque D'Images et Photos Libres De Droits. Image 7009261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2088" y="5141913"/>
            <a:ext cx="18891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" name="Google Shape;284;p11"/>
          <p:cNvSpPr txBox="1"/>
          <p:nvPr/>
        </p:nvSpPr>
        <p:spPr>
          <a:xfrm>
            <a:off x="1258888" y="1185863"/>
            <a:ext cx="6408737" cy="749300"/>
          </a:xfrm>
          <a:prstGeom prst="rect">
            <a:avLst/>
          </a:prstGeom>
          <a:solidFill>
            <a:schemeClr val="accent4"/>
          </a:solidFill>
          <a:ln w="177800" cap="sq" cmpd="thinThick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lIns="182875" tIns="182875" rIns="182875" bIns="182875" anchor="ctr">
            <a:norm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100000"/>
              <a:buFont typeface="Gill Sans"/>
              <a:buNone/>
            </a:pPr>
            <a:r>
              <a:rPr lang="fr-FR" sz="2500">
                <a:solidFill>
                  <a:srgbClr val="FFFFFF"/>
                </a:solidFill>
              </a:rPr>
              <a:t>COLLABORATION AVEC L’OGEC</a:t>
            </a:r>
          </a:p>
        </p:txBody>
      </p:sp>
      <p:pic>
        <p:nvPicPr>
          <p:cNvPr id="53252" name="Google Shape;285;p11" descr="apel logo ecole redim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Google Shape;286;p11" descr="Une image contenant texte, Police, Graphique, graphism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4940300"/>
            <a:ext cx="11525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22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822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822"/>
                                        <p:tgtEl>
                                          <p:spTgt spid="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822"/>
                                        <p:tgtEl>
                                          <p:spTgt spid="2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oogle Shape;130;p4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1673225" y="1136650"/>
            <a:ext cx="5797550" cy="1577975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PRÉSENTATION DE L’APEL </a:t>
            </a:r>
            <a:br>
              <a:rPr lang="fr-FR" sz="2600">
                <a:solidFill>
                  <a:schemeClr val="lt1"/>
                </a:solidFill>
                <a:sym typeface="Arial"/>
              </a:rPr>
            </a:br>
            <a:r>
              <a:rPr lang="fr-FR" sz="2600">
                <a:solidFill>
                  <a:schemeClr val="lt1"/>
                </a:solidFill>
                <a:sym typeface="Arial"/>
              </a:rPr>
              <a:t>ECOLE LOUIS CHAIGNE</a:t>
            </a:r>
            <a:br>
              <a:rPr lang="fr-FR" sz="2600">
                <a:solidFill>
                  <a:schemeClr val="lt1"/>
                </a:solidFill>
                <a:sym typeface="Arial"/>
              </a:rPr>
            </a:br>
            <a:r>
              <a:rPr lang="fr-FR" sz="2600">
                <a:solidFill>
                  <a:schemeClr val="lt1"/>
                </a:solidFill>
                <a:sym typeface="Arial"/>
              </a:rPr>
              <a:t/>
            </a:r>
            <a:br>
              <a:rPr lang="fr-FR" sz="2600">
                <a:solidFill>
                  <a:schemeClr val="lt1"/>
                </a:solidFill>
                <a:sym typeface="Arial"/>
              </a:rPr>
            </a:br>
            <a:r>
              <a:rPr lang="fr-FR" sz="2600">
                <a:solidFill>
                  <a:schemeClr val="lt1"/>
                </a:solidFill>
                <a:sym typeface="Arial"/>
              </a:rPr>
              <a:t>2023-2024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sp>
        <p:nvSpPr>
          <p:cNvPr id="20484" name="Google Shape;132;p4"/>
          <p:cNvSpPr txBox="1">
            <a:spLocks noGrp="1"/>
          </p:cNvSpPr>
          <p:nvPr>
            <p:ph type="body" idx="1"/>
          </p:nvPr>
        </p:nvSpPr>
        <p:spPr>
          <a:xfrm>
            <a:off x="987425" y="2897188"/>
            <a:ext cx="7169150" cy="776287"/>
          </a:xfrm>
        </p:spPr>
        <p:txBody>
          <a:bodyPr/>
          <a:lstStyle/>
          <a:p>
            <a:pPr marL="228600" indent="-228600" algn="ctr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2000"/>
              <a:buFont typeface="Noto Sans Symbols"/>
              <a:buNone/>
            </a:pPr>
            <a:r>
              <a:rPr lang="fr-FR" sz="2000" smtClean="0">
                <a:latin typeface="Arial" charset="0"/>
                <a:cs typeface="Arial" charset="0"/>
              </a:rPr>
              <a:t>A</a:t>
            </a:r>
            <a:r>
              <a:rPr lang="fr-FR" sz="1800" smtClean="0">
                <a:latin typeface="Arial" charset="0"/>
                <a:cs typeface="Arial" charset="0"/>
              </a:rPr>
              <a:t>ssociation des </a:t>
            </a:r>
            <a:r>
              <a:rPr lang="fr-FR" sz="2000" smtClean="0">
                <a:latin typeface="Arial" charset="0"/>
                <a:cs typeface="Arial" charset="0"/>
              </a:rPr>
              <a:t>P</a:t>
            </a:r>
            <a:r>
              <a:rPr lang="fr-FR" sz="1800" smtClean="0">
                <a:latin typeface="Arial" charset="0"/>
                <a:cs typeface="Arial" charset="0"/>
              </a:rPr>
              <a:t>arents d’élèves de  l’</a:t>
            </a:r>
            <a:r>
              <a:rPr lang="fr-FR" sz="2000" smtClean="0">
                <a:latin typeface="Arial" charset="0"/>
                <a:cs typeface="Arial" charset="0"/>
              </a:rPr>
              <a:t>E</a:t>
            </a:r>
            <a:r>
              <a:rPr lang="fr-FR" sz="1800" smtClean="0">
                <a:latin typeface="Arial" charset="0"/>
                <a:cs typeface="Arial" charset="0"/>
              </a:rPr>
              <a:t>nseignement </a:t>
            </a:r>
            <a:r>
              <a:rPr lang="fr-FR" sz="2000" smtClean="0">
                <a:latin typeface="Arial" charset="0"/>
                <a:cs typeface="Arial" charset="0"/>
              </a:rPr>
              <a:t>L</a:t>
            </a:r>
            <a:r>
              <a:rPr lang="fr-FR" sz="1800" smtClean="0">
                <a:latin typeface="Arial" charset="0"/>
                <a:cs typeface="Arial" charset="0"/>
              </a:rPr>
              <a:t>ibre</a:t>
            </a:r>
            <a:endParaRPr lang="fr-FR" sz="1800" smtClean="0">
              <a:solidFill>
                <a:srgbClr val="262626"/>
              </a:solidFill>
              <a:latin typeface="Arial" charset="0"/>
              <a:cs typeface="Arial" charset="0"/>
            </a:endParaRPr>
          </a:p>
          <a:p>
            <a:pPr marL="228600" indent="-228600" algn="ctr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Noto Sans Symbols"/>
              <a:buNone/>
            </a:pPr>
            <a:r>
              <a:rPr lang="fr-FR" sz="1800" smtClean="0">
                <a:latin typeface="Arial" charset="0"/>
                <a:cs typeface="Arial" charset="0"/>
              </a:rPr>
              <a:t>organisée selon les principes de la loi de 1901</a:t>
            </a:r>
            <a:endParaRPr lang="fr-FR" sz="2400" smtClean="0">
              <a:latin typeface="Arial" charset="0"/>
              <a:cs typeface="Arial" charset="0"/>
            </a:endParaRPr>
          </a:p>
        </p:txBody>
      </p:sp>
      <p:pic>
        <p:nvPicPr>
          <p:cNvPr id="20485" name="Google Shape;133;p4" descr="Une image contenant texte, Visage humain, Prospectus, dessin humoristiqu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7625" y="5551488"/>
            <a:ext cx="3048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" name="Google Shape;134;p4"/>
          <p:cNvSpPr txBox="1"/>
          <p:nvPr/>
        </p:nvSpPr>
        <p:spPr>
          <a:xfrm>
            <a:off x="3851275" y="3779838"/>
            <a:ext cx="4902200" cy="147637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Gill Sans"/>
              <a:buNone/>
              <a:defRPr/>
            </a:pPr>
            <a:r>
              <a:rPr lang="fr-FR" sz="1800" b="1" i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Composé de 24 parents d’élèves :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/>
            </a:pPr>
            <a:endParaRPr sz="1800" i="1" kern="0">
              <a:latin typeface="Arial"/>
              <a:ea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❖"/>
              <a:defRPr/>
            </a:pPr>
            <a:r>
              <a:rPr lang="fr-FR" sz="1800" i="1" kern="0">
                <a:latin typeface="Arial"/>
                <a:ea typeface="Arial"/>
                <a:cs typeface="Arial"/>
                <a:sym typeface="Arial"/>
              </a:rPr>
              <a:t>tous adhérents à l’Apel National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marL="400050" indent="-171450" fontAlgn="auto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/>
            </a:pPr>
            <a:endParaRPr sz="1800" i="1" kern="0">
              <a:latin typeface="Arial"/>
              <a:ea typeface="Arial"/>
              <a:cs typeface="Arial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❖"/>
              <a:defRPr/>
            </a:pPr>
            <a:r>
              <a:rPr lang="fr-FR" sz="1800" i="1" kern="0">
                <a:latin typeface="Arial"/>
                <a:ea typeface="Arial"/>
                <a:cs typeface="Arial"/>
                <a:sym typeface="Arial"/>
              </a:rPr>
              <a:t>6 membres dans le bureau + 18 membres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87" name="Google Shape;135;p4"/>
          <p:cNvSpPr txBox="1">
            <a:spLocks noChangeArrowheads="1"/>
          </p:cNvSpPr>
          <p:nvPr/>
        </p:nvSpPr>
        <p:spPr bwMode="auto">
          <a:xfrm>
            <a:off x="755650" y="4772025"/>
            <a:ext cx="1476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fr-FR" sz="1200">
                <a:solidFill>
                  <a:srgbClr val="7F6000"/>
                </a:solidFill>
              </a:rPr>
              <a:t>Adhésion APEL</a:t>
            </a:r>
            <a:endParaRPr lang="fr-FR"/>
          </a:p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fr-FR" sz="1200">
                <a:solidFill>
                  <a:srgbClr val="7F6000"/>
                </a:solidFill>
              </a:rPr>
              <a:t>2023-2024 </a:t>
            </a:r>
            <a:endParaRPr lang="fr-FR"/>
          </a:p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fr-FR" sz="1200">
                <a:solidFill>
                  <a:srgbClr val="7F6000"/>
                </a:solidFill>
              </a:rPr>
              <a:t>87 familles </a:t>
            </a:r>
            <a:endParaRPr lang="fr-FR"/>
          </a:p>
        </p:txBody>
      </p:sp>
      <p:pic>
        <p:nvPicPr>
          <p:cNvPr id="20488" name="Google Shape;136;p4" descr="Notes Post-it contou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74625" y="3519488"/>
            <a:ext cx="2587625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300038" y="1341438"/>
            <a:ext cx="7691437" cy="319087"/>
          </a:xfrm>
          <a:solidFill>
            <a:schemeClr val="accent4"/>
          </a:solidFill>
          <a:ln w="190500" cmpd="thinThick">
            <a:solidFill>
              <a:schemeClr val="accent4"/>
            </a:solidFill>
          </a:ln>
        </p:spPr>
        <p:txBody>
          <a:bodyPr>
            <a:normAutofit fontScale="90000"/>
          </a:bodyPr>
          <a:lstStyle/>
          <a:p>
            <a:pPr algn="l" eaLnBrk="1" fontAlgn="auto" hangingPunct="1">
              <a:buClr>
                <a:srgbClr val="FFFFFF"/>
              </a:buClr>
              <a:buSzPct val="100000"/>
              <a:buFont typeface="Gill Sans"/>
              <a:buNone/>
              <a:defRPr/>
            </a:pPr>
            <a:r>
              <a:rPr lang="fr-FR" sz="2000">
                <a:solidFill>
                  <a:srgbClr val="FFFFFF"/>
                </a:solidFill>
                <a:sym typeface="Arial"/>
              </a:rPr>
              <a:t>LE BUREAU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22531" name="Google Shape;142;p5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Google Shape;143;p5"/>
          <p:cNvSpPr txBox="1"/>
          <p:nvPr/>
        </p:nvSpPr>
        <p:spPr>
          <a:xfrm>
            <a:off x="306388" y="4149725"/>
            <a:ext cx="7691437" cy="319088"/>
          </a:xfrm>
          <a:prstGeom prst="rect">
            <a:avLst/>
          </a:prstGeom>
          <a:solidFill>
            <a:schemeClr val="accent4"/>
          </a:solidFill>
          <a:ln w="190500" cap="sq" cmpd="thinThick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182875" tIns="182875" rIns="182875" bIns="182875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None/>
              <a:defRPr/>
            </a:pPr>
            <a:r>
              <a:rPr lang="fr-FR" sz="18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 MEMBRES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4" name="Google Shape;144;p5"/>
          <p:cNvGraphicFramePr>
            <a:graphicFrameLocks noGrp="1"/>
          </p:cNvGraphicFramePr>
          <p:nvPr/>
        </p:nvGraphicFramePr>
        <p:xfrm>
          <a:off x="179388" y="2263775"/>
          <a:ext cx="7697787" cy="1636713"/>
        </p:xfrm>
        <a:graphic>
          <a:graphicData uri="http://schemas.openxmlformats.org/drawingml/2006/table">
            <a:tbl>
              <a:tblPr/>
              <a:tblGrid>
                <a:gridCol w="2566987"/>
                <a:gridCol w="2565400"/>
                <a:gridCol w="2565400"/>
              </a:tblGrid>
              <a:tr h="909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Présidente 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Aurore BRIANCEAU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2000"/>
                        <a:buFont typeface="Arial" charset="0"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7F6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Vice-président 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Jordan PERSILLET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7F6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Trésorière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Blandine GELEBART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2000"/>
                        <a:buFont typeface="Arial" charset="0"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7F6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Trésorier adjoint 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Edouard ABLIN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Secrétaire 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Marie-Elise BLOUIN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2000"/>
                        <a:buFont typeface="Arial" charset="0"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7F6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Secrétaire adjointe :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6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Virginie GUAIS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7F6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7F6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599"/>
                    </a:solidFill>
                  </a:tcPr>
                </a:tc>
              </a:tr>
            </a:tbl>
          </a:graphicData>
        </a:graphic>
      </p:graphicFrame>
      <p:sp>
        <p:nvSpPr>
          <p:cNvPr id="22543" name="Google Shape;145;p5"/>
          <p:cNvSpPr txBox="1">
            <a:spLocks noChangeArrowheads="1"/>
          </p:cNvSpPr>
          <p:nvPr/>
        </p:nvSpPr>
        <p:spPr bwMode="auto">
          <a:xfrm>
            <a:off x="401638" y="4832350"/>
            <a:ext cx="7469187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SzPts val="1400"/>
              <a:buFont typeface="Arial" charset="0"/>
              <a:buNone/>
            </a:pPr>
            <a:r>
              <a:rPr lang="fr-FR" b="1">
                <a:solidFill>
                  <a:srgbClr val="7F6000"/>
                </a:solidFill>
              </a:rPr>
              <a:t>Angélique ALEMBERT - Anthony ANNONIER - Julien BRIANCEAU - Erwan CHAUVIN - Maryse COURTIN - Alexandra DELAIRE - Sophie HERBRETEAU - Sandrine LEFORT -Sandrine MARTIN - Christophe MAZOIN - Carine MILOSAVLJEVIC - Sylvia MITJA -Renaud MOMBREUIL - Cassandre PAILLAT - Sophie PICHON - Marion TRAINEAU - Lydie TRIBALLEAU - Lise TRICHET-GUILLOTON</a:t>
            </a:r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>
            <a:spLocks noGrp="1"/>
          </p:cNvSpPr>
          <p:nvPr>
            <p:ph type="title"/>
          </p:nvPr>
        </p:nvSpPr>
        <p:spPr>
          <a:xfrm>
            <a:off x="1673225" y="1250950"/>
            <a:ext cx="5797550" cy="585788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Gill Sans"/>
              <a:buNone/>
            </a:pPr>
            <a:r>
              <a:rPr lang="fr-FR" sz="2300" smtClean="0">
                <a:solidFill>
                  <a:srgbClr val="FFFFFF"/>
                </a:solidFill>
                <a:latin typeface="Arial" charset="0"/>
                <a:cs typeface="Arial" charset="0"/>
              </a:rPr>
              <a:t>COMMISSIONS DE L’APEL</a:t>
            </a:r>
          </a:p>
        </p:txBody>
      </p:sp>
      <p:pic>
        <p:nvPicPr>
          <p:cNvPr id="24578" name="Google Shape;151;p6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Google Shape;152;p6" descr="Une image contenant habits, dessin humoristique, personne, dessin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9188" y="2230438"/>
            <a:ext cx="26035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Google Shape;153;p6"/>
          <p:cNvSpPr txBox="1"/>
          <p:nvPr/>
        </p:nvSpPr>
        <p:spPr>
          <a:xfrm>
            <a:off x="985838" y="2547938"/>
            <a:ext cx="4233862" cy="10160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fr-FR" sz="2400" b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Représentation des parents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1" kern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fr-FR" sz="1800" b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Cassandre et Aurore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361950" y="3987800"/>
            <a:ext cx="7788275" cy="25447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800" b="1" u="sng"/>
              <a:t>Représenter les parents et les enfants :</a:t>
            </a:r>
            <a:endParaRPr lang="fr-FR"/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au(x) conseil(s) d’établissement</a:t>
            </a:r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au(x) conseil(s) d’administration de l’OGEC</a:t>
            </a:r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auprès des instances de l’Enseignement : APEL Vendée,…</a:t>
            </a:r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auprès de la Mairie, du restaurant scolaire, du centre de loisirs…</a:t>
            </a:r>
          </a:p>
          <a:p>
            <a:pPr>
              <a:buClr>
                <a:srgbClr val="000000"/>
              </a:buClr>
              <a:buSzPts val="1800"/>
              <a:buFont typeface="Arial" charset="0"/>
              <a:buNone/>
            </a:pPr>
            <a:endParaRPr lang="fr-FR" sz="1800"/>
          </a:p>
          <a:p>
            <a:pPr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800"/>
              <a:t>Dans le but d’améliorer les conditions d’accueil de nos enfants</a:t>
            </a:r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135438" y="3214688"/>
            <a:ext cx="4679950" cy="19891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800" b="1" u="sng"/>
              <a:t>Informer</a:t>
            </a:r>
            <a:r>
              <a:rPr lang="fr-FR" sz="1800" u="sng"/>
              <a:t> :</a:t>
            </a:r>
            <a:endParaRPr lang="fr-FR"/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via la gazette mensuelle associative,</a:t>
            </a:r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via site internet de l’école,</a:t>
            </a:r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via Facebook,</a:t>
            </a:r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via différents mails.</a:t>
            </a:r>
          </a:p>
        </p:txBody>
      </p:sp>
      <p:sp>
        <p:nvSpPr>
          <p:cNvPr id="160" name="Google Shape;160;p7"/>
          <p:cNvSpPr txBox="1">
            <a:spLocks noGrp="1"/>
          </p:cNvSpPr>
          <p:nvPr>
            <p:ph type="body" idx="1"/>
          </p:nvPr>
        </p:nvSpPr>
        <p:spPr>
          <a:xfrm>
            <a:off x="220663" y="4905375"/>
            <a:ext cx="8435975" cy="1862138"/>
          </a:xfrm>
        </p:spPr>
        <p:txBody>
          <a:bodyPr>
            <a:spAutoFit/>
          </a:bodyPr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</a:pPr>
            <a:r>
              <a:rPr lang="fr-FR" sz="1800" b="1" u="sng" smtClean="0">
                <a:solidFill>
                  <a:srgbClr val="262626"/>
                </a:solidFill>
                <a:latin typeface="Arial" charset="0"/>
                <a:cs typeface="Arial" charset="0"/>
              </a:rPr>
              <a:t>Accueillir :</a:t>
            </a:r>
            <a:endParaRPr lang="fr-FR" sz="1800" smtClean="0">
              <a:solidFill>
                <a:srgbClr val="262626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Aft>
                <a:spcPct val="0"/>
              </a:spcAft>
              <a:buClr>
                <a:srgbClr val="FFC000"/>
              </a:buClr>
              <a:buFont typeface="Noto Sans Symbols"/>
              <a:buChar char="✔"/>
            </a:pP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les nouvelles familles aux Portes Ouvertes,</a:t>
            </a:r>
          </a:p>
          <a:p>
            <a:pPr marL="0" indent="0" eaLnBrk="1" hangingPunct="1">
              <a:spcAft>
                <a:spcPct val="0"/>
              </a:spcAft>
              <a:buClr>
                <a:srgbClr val="FFC000"/>
              </a:buClr>
              <a:buFont typeface="Noto Sans Symbols"/>
              <a:buChar char="✔"/>
            </a:pP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être présent aux réunions de parents,</a:t>
            </a:r>
          </a:p>
          <a:p>
            <a:pPr marL="0" indent="0" eaLnBrk="1" hangingPunct="1">
              <a:spcAft>
                <a:spcPct val="0"/>
              </a:spcAft>
              <a:buClr>
                <a:srgbClr val="FFC000"/>
              </a:buClr>
              <a:buFont typeface="Noto Sans Symbols"/>
              <a:buChar char="✔"/>
            </a:pPr>
            <a:r>
              <a:rPr lang="fr-FR" sz="1800" smtClean="0">
                <a:solidFill>
                  <a:srgbClr val="262626"/>
                </a:solidFill>
                <a:latin typeface="Arial" charset="0"/>
                <a:cs typeface="Arial" charset="0"/>
              </a:rPr>
              <a:t>offrir des temps de convivialité lors des diverses occasions (rentrée scolaire, réunions de classes, veille des grandes vacances, journées sportives,…)</a:t>
            </a:r>
          </a:p>
        </p:txBody>
      </p:sp>
      <p:pic>
        <p:nvPicPr>
          <p:cNvPr id="161" name="Google Shape;161;p7" descr="Une image contenant dessin, dessin humoristique, Dessin animé, habit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2245307"/>
            <a:ext cx="2627871" cy="2627871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673225" y="1158875"/>
            <a:ext cx="5797550" cy="585788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Gill Sans"/>
              <a:buNone/>
            </a:pPr>
            <a:r>
              <a:rPr lang="fr-FR" sz="2300" smtClean="0">
                <a:solidFill>
                  <a:srgbClr val="FFFFFF"/>
                </a:solidFill>
                <a:latin typeface="Arial" charset="0"/>
                <a:cs typeface="Arial" charset="0"/>
              </a:rPr>
              <a:t>COMMISSIONS DE L’APEL</a:t>
            </a:r>
          </a:p>
        </p:txBody>
      </p:sp>
      <p:sp>
        <p:nvSpPr>
          <p:cNvPr id="163" name="Google Shape;163;p7"/>
          <p:cNvSpPr txBox="1"/>
          <p:nvPr/>
        </p:nvSpPr>
        <p:spPr>
          <a:xfrm>
            <a:off x="4135438" y="2036763"/>
            <a:ext cx="3335337" cy="1014412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fr-FR" sz="2400" b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ker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fr-FR" sz="1800" b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Sophie, Marie-Elise, Virginie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30" name="Google Shape;164;p7" descr="apel logo ecole redim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>
            <a:spLocks noGrp="1"/>
          </p:cNvSpPr>
          <p:nvPr>
            <p:ph type="title"/>
          </p:nvPr>
        </p:nvSpPr>
        <p:spPr>
          <a:xfrm>
            <a:off x="1673225" y="1250950"/>
            <a:ext cx="5797550" cy="585788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Gill Sans"/>
              <a:buNone/>
            </a:pPr>
            <a:r>
              <a:rPr lang="fr-FR" sz="2300" smtClean="0">
                <a:solidFill>
                  <a:srgbClr val="FFFFFF"/>
                </a:solidFill>
                <a:latin typeface="Arial" charset="0"/>
                <a:cs typeface="Arial" charset="0"/>
              </a:rPr>
              <a:t>COMMISSIONS DE L’APEL</a:t>
            </a:r>
          </a:p>
        </p:txBody>
      </p:sp>
      <p:sp>
        <p:nvSpPr>
          <p:cNvPr id="170" name="Google Shape;170;p8"/>
          <p:cNvSpPr txBox="1"/>
          <p:nvPr/>
        </p:nvSpPr>
        <p:spPr>
          <a:xfrm>
            <a:off x="2905125" y="2487613"/>
            <a:ext cx="3333750" cy="10160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fr-FR" sz="2400" b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Eveil à la foi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1" kern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fr-FR" sz="1800" b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Blandine, Lydie, Carine 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75" name="Google Shape;171;p8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Google Shape;172;p8" descr="Une image contenant peinture, dessin, habits, ar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1357" y="4746405"/>
            <a:ext cx="1720691" cy="1720691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568"/>
              </a:srgbClr>
            </a:outerShdw>
          </a:effectLst>
        </p:spPr>
      </p:pic>
      <p:pic>
        <p:nvPicPr>
          <p:cNvPr id="173" name="Google Shape;173;p8" descr="Une image contenant personne, habits, dessin humoristique, dessin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282" y="2138657"/>
            <a:ext cx="1862048" cy="1862048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568"/>
              </a:srgbClr>
            </a:outerShdw>
          </a:effectLst>
        </p:spPr>
      </p:pic>
      <p:sp>
        <p:nvSpPr>
          <p:cNvPr id="28678" name="Google Shape;174;p8"/>
          <p:cNvSpPr txBox="1">
            <a:spLocks noChangeArrowheads="1"/>
          </p:cNvSpPr>
          <p:nvPr/>
        </p:nvSpPr>
        <p:spPr bwMode="auto">
          <a:xfrm>
            <a:off x="1512888" y="3787775"/>
            <a:ext cx="58578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800"/>
              <a:t>La commission Eveil à la Foi de l’APEL est un relais avec les pastorales des autres écoles et les acteurs de la paroisse.</a:t>
            </a:r>
          </a:p>
          <a:p>
            <a:pPr algn="ctr"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800"/>
              <a:t/>
            </a:r>
            <a:br>
              <a:rPr lang="fr-FR" sz="1800"/>
            </a:br>
            <a:r>
              <a:rPr lang="fr-FR" sz="1800"/>
              <a:t>Au sein de l’école, nous proposons des valisettes de documents adaptés aux enfants pour expliquer des événements de la vie comme le baptême ou le décès.</a:t>
            </a:r>
          </a:p>
          <a:p>
            <a:pPr algn="ctr"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800"/>
              <a:t>Si vous avez besoin, merci d’en faire la demande</a:t>
            </a:r>
          </a:p>
          <a:p>
            <a:pPr algn="ctr"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800"/>
              <a:t>auprès de notre chef d’établissement.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1673225" y="1250950"/>
            <a:ext cx="5797550" cy="585788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Gill Sans"/>
              <a:buNone/>
            </a:pPr>
            <a:r>
              <a:rPr lang="fr-FR" sz="2300" smtClean="0">
                <a:solidFill>
                  <a:srgbClr val="FFFFFF"/>
                </a:solidFill>
                <a:latin typeface="Arial" charset="0"/>
                <a:cs typeface="Arial" charset="0"/>
              </a:rPr>
              <a:t>COMMISSIONS DE L’APEL</a:t>
            </a:r>
          </a:p>
        </p:txBody>
      </p:sp>
      <p:pic>
        <p:nvPicPr>
          <p:cNvPr id="30722" name="Google Shape;180;p9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Google Shape;181;p9" descr="Une image contenant texte, bleu, Police, Bleu électriqu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 r="72685"/>
          <a:stretch>
            <a:fillRect/>
          </a:stretch>
        </p:blipFill>
        <p:spPr bwMode="auto">
          <a:xfrm>
            <a:off x="0" y="0"/>
            <a:ext cx="19716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" name="Google Shape;182;p9"/>
          <p:cNvSpPr txBox="1"/>
          <p:nvPr/>
        </p:nvSpPr>
        <p:spPr>
          <a:xfrm>
            <a:off x="622300" y="2270125"/>
            <a:ext cx="4741863" cy="2122488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fr-FR" sz="2400" b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Fêtes et actions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1" kern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fr-FR" sz="1800" b="1" ker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Anthony, Aurore, Blandine, Carine, Cassandre, Edouard Jordan, Julien, Lise, Lydie, Marion, Marie-Elise, Renaud, Sandrine L, Sandrine M, Sophie, Sylvia, Virginie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9" descr="Une image contenant affiche, texte, fiction, Bandes dessinées&#10;&#10;Description générée automatiquement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6156325" y="2268538"/>
            <a:ext cx="2365375" cy="2366962"/>
          </a:xfrm>
          <a:prstGeom prst="rect">
            <a:avLst/>
          </a:prstGeom>
          <a:noFill/>
          <a:ln w="1270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184" name="Google Shape;184;p9"/>
          <p:cNvSpPr txBox="1"/>
          <p:nvPr/>
        </p:nvSpPr>
        <p:spPr>
          <a:xfrm>
            <a:off x="0" y="4635500"/>
            <a:ext cx="8353425" cy="176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600" b="1" u="sng"/>
              <a:t>Animer et accompagner</a:t>
            </a:r>
            <a:r>
              <a:rPr lang="fr-FR" sz="1600" u="sng"/>
              <a:t> :</a:t>
            </a:r>
            <a:endParaRPr lang="fr-FR" sz="1200"/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organiser des actions de ventes</a:t>
            </a:r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organiser des manifestations</a:t>
            </a:r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aider ponctuellement aux manifestations </a:t>
            </a:r>
            <a:endParaRPr lang="fr-FR"/>
          </a:p>
          <a:p>
            <a:pPr>
              <a:spcBef>
                <a:spcPts val="1000"/>
              </a:spcBef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fr-FR" sz="1800">
                <a:solidFill>
                  <a:srgbClr val="262626"/>
                </a:solidFill>
              </a:rPr>
              <a:t>sportives, ou temps scolaires…</a:t>
            </a:r>
          </a:p>
          <a:p>
            <a:pPr>
              <a:spcBef>
                <a:spcPts val="475"/>
              </a:spcBef>
              <a:buClr>
                <a:srgbClr val="000000"/>
              </a:buClr>
              <a:buSzPts val="2400"/>
              <a:buFont typeface="Arial" charset="0"/>
              <a:buNone/>
            </a:pPr>
            <a:endParaRPr lang="fr-FR" sz="2000"/>
          </a:p>
        </p:txBody>
      </p:sp>
      <p:sp>
        <p:nvSpPr>
          <p:cNvPr id="185" name="Google Shape;185;p9"/>
          <p:cNvSpPr/>
          <p:nvPr/>
        </p:nvSpPr>
        <p:spPr>
          <a:xfrm>
            <a:off x="3821113" y="5334000"/>
            <a:ext cx="684212" cy="485775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28" name="Google Shape;186;p9"/>
          <p:cNvSpPr txBox="1">
            <a:spLocks noChangeArrowheads="1"/>
          </p:cNvSpPr>
          <p:nvPr/>
        </p:nvSpPr>
        <p:spPr bwMode="auto">
          <a:xfrm flipH="1">
            <a:off x="4889500" y="5114925"/>
            <a:ext cx="4262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 charset="0"/>
              <a:buNone/>
            </a:pPr>
            <a:r>
              <a:rPr lang="fr-FR" sz="1800"/>
              <a:t>pour financer un projet, du matériel, des outils pédagogiques, des voyages/sorties scolaires ou spectacles ou participer au projet éducatif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1258888" y="1185863"/>
            <a:ext cx="6408737" cy="874712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ACTIONS/MANIFESTATIONS RÉALISÉES</a:t>
            </a:r>
            <a:br>
              <a:rPr lang="fr-FR" sz="2600">
                <a:solidFill>
                  <a:schemeClr val="lt1"/>
                </a:solidFill>
                <a:sym typeface="Arial"/>
              </a:rPr>
            </a:br>
            <a:r>
              <a:rPr lang="fr-FR" sz="2600">
                <a:solidFill>
                  <a:schemeClr val="lt1"/>
                </a:solidFill>
                <a:sym typeface="Arial"/>
              </a:rPr>
              <a:t>2023-2024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32770" name="Google Shape;192;p10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" name="Google Shape;193;p10"/>
          <p:cNvSpPr txBox="1"/>
          <p:nvPr/>
        </p:nvSpPr>
        <p:spPr>
          <a:xfrm>
            <a:off x="233363" y="2405063"/>
            <a:ext cx="8677275" cy="3970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Vente de 226 packs goûters aux vacances d’octobre 2023 </a:t>
            </a:r>
            <a:r>
              <a:rPr lang="fr-FR" sz="1600">
                <a:solidFill>
                  <a:srgbClr val="FFC000"/>
                </a:solidFill>
              </a:rPr>
              <a:t>(234 en 2022 - 216 en 2021)</a:t>
            </a:r>
            <a:endParaRPr lang="fr-FR" sz="1600"/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Vente de 843 boîtes de Madeleines Bijou </a:t>
            </a:r>
            <a:r>
              <a:rPr lang="fr-FR" sz="1600">
                <a:solidFill>
                  <a:srgbClr val="FFC000"/>
                </a:solidFill>
              </a:rPr>
              <a:t>(809 en 2023 - 809 en 2021)</a:t>
            </a:r>
            <a:endParaRPr lang="fr-FR" sz="1600"/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Vente de 632 saucissons et 279 bouteilles de bières </a:t>
            </a:r>
            <a:r>
              <a:rPr lang="fr-FR" sz="1600">
                <a:solidFill>
                  <a:srgbClr val="FFC000"/>
                </a:solidFill>
              </a:rPr>
              <a:t>(550 saucissons/201 bières en 2023)</a:t>
            </a:r>
            <a:endParaRPr lang="fr-FR" sz="1600"/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Vente de sapins de Noël : 17 commandés auprès du magasin les Jardins de Belleville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Marché de noël vendredi 1er décembre 2023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Arbre de Noël : spectacle cirque théâtre Lazari 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Visite du Père Noël et cadeaux de Noël aux 10 classes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Vente de 77 Pizzas aux vacances scolaires de février </a:t>
            </a:r>
            <a:r>
              <a:rPr lang="fr-FR" sz="1600">
                <a:solidFill>
                  <a:srgbClr val="FFC000"/>
                </a:solidFill>
              </a:rPr>
              <a:t>(216 en 2023 - 199 en 2022) </a:t>
            </a:r>
            <a:endParaRPr lang="fr-FR" sz="1600"/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Photos de classe et individuelles le 15 mars 2024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Course la Venansaltaise le 24 mars 2024 : 750 adultes et 116 enfants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Vente de 255 boites métalliques avec les dessins des enfants </a:t>
            </a:r>
            <a:r>
              <a:rPr lang="fr-FR" sz="1600">
                <a:solidFill>
                  <a:srgbClr val="FFC000"/>
                </a:solidFill>
              </a:rPr>
              <a:t>(211 sacs marins en 2023)</a:t>
            </a:r>
            <a:endParaRPr lang="fr-FR" sz="1600"/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SzPts val="1600"/>
              <a:buFont typeface="Noto Sans Symbols"/>
              <a:buChar char="❖"/>
            </a:pPr>
            <a:r>
              <a:rPr lang="fr-FR" sz="1600"/>
              <a:t>Marché du 1</a:t>
            </a:r>
            <a:r>
              <a:rPr lang="fr-FR" sz="1600" baseline="30000"/>
              <a:t>er</a:t>
            </a:r>
            <a:r>
              <a:rPr lang="fr-FR" sz="1600"/>
              <a:t> 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1565275" y="1185863"/>
            <a:ext cx="5508625" cy="444500"/>
          </a:xfrm>
          <a:solidFill>
            <a:schemeClr val="accent4"/>
          </a:solidFill>
          <a:ln w="177800" cap="flat" cmpd="thinThick">
            <a:solidFill>
              <a:schemeClr val="accent4"/>
            </a:solidFill>
            <a:round/>
          </a:ln>
        </p:spPr>
        <p:txBody>
          <a:bodyPr>
            <a:normAutofit fontScale="90000"/>
          </a:bodyPr>
          <a:lstStyle/>
          <a:p>
            <a:pPr eaLnBrk="1" fontAlgn="auto" hangingPunct="1">
              <a:buClr>
                <a:schemeClr val="lt1"/>
              </a:buClr>
              <a:buSzPct val="100000"/>
              <a:buFont typeface="Gill Sans"/>
              <a:buNone/>
              <a:defRPr/>
            </a:pPr>
            <a:r>
              <a:rPr lang="fr-FR" sz="2600">
                <a:solidFill>
                  <a:schemeClr val="lt1"/>
                </a:solidFill>
                <a:sym typeface="Arial"/>
              </a:rPr>
              <a:t>Marché de Noël</a:t>
            </a:r>
            <a:endParaRPr sz="2600">
              <a:solidFill>
                <a:srgbClr val="262626"/>
              </a:solidFill>
              <a:sym typeface="Arial"/>
            </a:endParaRPr>
          </a:p>
        </p:txBody>
      </p:sp>
      <p:pic>
        <p:nvPicPr>
          <p:cNvPr id="34818" name="Google Shape;199;p33" descr="apel logo ecole redim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257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Google Shape;200;p33" descr="Une image contenant table, vaisselle, intérieur, nourritur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1882775"/>
            <a:ext cx="22098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Google Shape;201;p33" descr="Une image contenant habits, chaussures, personne, femm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6863" y="4962525"/>
            <a:ext cx="223361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Google Shape;202;p33" descr="Une image contenant habits, intérieur, personne, meubles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3525" y="4979988"/>
            <a:ext cx="220980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Google Shape;203;p33" descr="Une image contenant Noël, sapin, décoration de Noël, décoration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99050" y="3409950"/>
            <a:ext cx="2208213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Google Shape;204;p33" descr="Une image contenant boisson gazeuse, table, intérieur, plastique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67100" y="1862138"/>
            <a:ext cx="22098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Google Shape;205;p33" descr="Une image contenant intérieur, table, pièce de jeu d’échecs, sol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89125" y="3409950"/>
            <a:ext cx="22098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Google Shape;206;p33" descr="Une image contenant nourriture, plein air, marché, sol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70300" y="4627563"/>
            <a:ext cx="1500188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Google Shape;207;p33" descr="Une image contenant table, vaisselle, chaussures, intérieur&#10;&#10;Description générée automatiquement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8150" y="1882775"/>
            <a:ext cx="22098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Office 2013 -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PresentationFormat>Affichage à l'écran (4:3)</PresentationFormat>
  <Paragraphs>104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Modèle de conception</vt:lpstr>
      </vt:variant>
      <vt:variant>
        <vt:i4>11</vt:i4>
      </vt:variant>
      <vt:variant>
        <vt:lpstr>Titres des diapositives</vt:lpstr>
      </vt:variant>
      <vt:variant>
        <vt:i4>17</vt:i4>
      </vt:variant>
    </vt:vector>
  </HeadingPairs>
  <TitlesOfParts>
    <vt:vector size="31" baseType="lpstr">
      <vt:lpstr>Arial</vt:lpstr>
      <vt:lpstr>Gill Sans</vt:lpstr>
      <vt:lpstr>Noto Sans Symbols</vt:lpstr>
      <vt:lpstr>Colis</vt:lpstr>
      <vt:lpstr>Colis</vt:lpstr>
      <vt:lpstr>Colis</vt:lpstr>
      <vt:lpstr>Colis</vt:lpstr>
      <vt:lpstr>Colis</vt:lpstr>
      <vt:lpstr>Colis</vt:lpstr>
      <vt:lpstr>Colis</vt:lpstr>
      <vt:lpstr>Colis</vt:lpstr>
      <vt:lpstr>Colis</vt:lpstr>
      <vt:lpstr>Colis</vt:lpstr>
      <vt:lpstr>Colis</vt:lpstr>
      <vt:lpstr>Diapositive 1</vt:lpstr>
      <vt:lpstr>PRÉSENTATION DE L’APEL  ECOLE LOUIS CHAIGNE  2023-2024</vt:lpstr>
      <vt:lpstr>LE BUREAU</vt:lpstr>
      <vt:lpstr>COMMISSIONS DE L’APEL</vt:lpstr>
      <vt:lpstr>COMMISSIONS DE L’APEL</vt:lpstr>
      <vt:lpstr>COMMISSIONS DE L’APEL</vt:lpstr>
      <vt:lpstr>COMMISSIONS DE L’APEL</vt:lpstr>
      <vt:lpstr>ACTIONS/MANIFESTATIONS RÉALISÉES 2023-2024</vt:lpstr>
      <vt:lpstr>Marché de Noël</vt:lpstr>
      <vt:lpstr>Portes ouvertes</vt:lpstr>
      <vt:lpstr>Spectacle les Chauves-Souris</vt:lpstr>
      <vt:lpstr>Marché du 1er mai</vt:lpstr>
      <vt:lpstr>Forum des associations</vt:lpstr>
      <vt:lpstr>Kermesse</vt:lpstr>
      <vt:lpstr>Dernier jour de l’école</vt:lpstr>
      <vt:lpstr>Aménagement de la cour des grands</vt:lpstr>
      <vt:lpstr>Diapositive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Direction</dc:creator>
  <cp:lastModifiedBy>Aurore</cp:lastModifiedBy>
  <cp:revision>1</cp:revision>
  <dcterms:created xsi:type="dcterms:W3CDTF">2006-10-05T09:57:41Z</dcterms:created>
  <dcterms:modified xsi:type="dcterms:W3CDTF">2024-11-25T17:11:59Z</dcterms:modified>
</cp:coreProperties>
</file>